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93" r:id="rId5"/>
    <p:sldId id="281" r:id="rId6"/>
    <p:sldId id="260" r:id="rId7"/>
    <p:sldId id="261" r:id="rId8"/>
    <p:sldId id="273" r:id="rId9"/>
    <p:sldId id="262" r:id="rId10"/>
    <p:sldId id="284" r:id="rId11"/>
    <p:sldId id="263" r:id="rId12"/>
    <p:sldId id="264" r:id="rId13"/>
    <p:sldId id="285" r:id="rId14"/>
    <p:sldId id="265" r:id="rId15"/>
    <p:sldId id="274" r:id="rId16"/>
    <p:sldId id="291" r:id="rId17"/>
    <p:sldId id="276" r:id="rId18"/>
    <p:sldId id="301" r:id="rId19"/>
    <p:sldId id="277" r:id="rId20"/>
    <p:sldId id="298" r:id="rId21"/>
    <p:sldId id="266" r:id="rId22"/>
    <p:sldId id="283" r:id="rId23"/>
    <p:sldId id="297" r:id="rId24"/>
    <p:sldId id="267" r:id="rId25"/>
    <p:sldId id="295" r:id="rId26"/>
    <p:sldId id="296" r:id="rId27"/>
    <p:sldId id="282" r:id="rId28"/>
    <p:sldId id="294" r:id="rId29"/>
    <p:sldId id="269" r:id="rId30"/>
    <p:sldId id="299" r:id="rId31"/>
    <p:sldId id="270" r:id="rId32"/>
    <p:sldId id="300" r:id="rId33"/>
    <p:sldId id="271" r:id="rId34"/>
    <p:sldId id="272" r:id="rId35"/>
    <p:sldId id="278" r:id="rId36"/>
    <p:sldId id="302" r:id="rId37"/>
    <p:sldId id="289" r:id="rId38"/>
    <p:sldId id="279" r:id="rId39"/>
    <p:sldId id="28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639" autoAdjust="0"/>
  </p:normalViewPr>
  <p:slideViewPr>
    <p:cSldViewPr snapToGrid="0" snapToObjects="1">
      <p:cViewPr varScale="1">
        <p:scale>
          <a:sx n="80" d="100"/>
          <a:sy n="80" d="100"/>
        </p:scale>
        <p:origin x="-9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C1487-D577-5342-9D54-6FD9766AC552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EF2D7-DB61-274F-AD2B-8C1A4E46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2622F-74B5-264C-B6D2-D463C228EE35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8367A-F8C3-E746-AA0C-C84F7A5C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72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Pulsipher/Fry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31C178-ECCE-F84B-9B4D-6BC12837F97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2391266"/>
          </a:xfrm>
        </p:spPr>
        <p:txBody>
          <a:bodyPr>
            <a:normAutofit/>
          </a:bodyPr>
          <a:lstStyle/>
          <a:p>
            <a:r>
              <a:rPr lang="en-US" dirty="0" smtClean="0"/>
              <a:t>Surviving </a:t>
            </a:r>
            <a:br>
              <a:rPr lang="en-US" dirty="0" smtClean="0"/>
            </a:br>
            <a:r>
              <a:rPr lang="en-US" dirty="0" smtClean="0"/>
              <a:t>Middle School</a:t>
            </a:r>
            <a:br>
              <a:rPr lang="en-US" dirty="0" smtClean="0"/>
            </a:br>
            <a:r>
              <a:rPr lang="en-US" dirty="0" smtClean="0"/>
              <a:t>Madness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0970382">
            <a:off x="685800" y="3777466"/>
            <a:ext cx="3824089" cy="1385621"/>
          </a:xfrm>
        </p:spPr>
        <p:txBody>
          <a:bodyPr/>
          <a:lstStyle/>
          <a:p>
            <a:r>
              <a:rPr lang="en-US" sz="2400" dirty="0" smtClean="0"/>
              <a:t>Dilene Pulsipher</a:t>
            </a:r>
          </a:p>
          <a:p>
            <a:r>
              <a:rPr lang="en-US" sz="2400" dirty="0" smtClean="0"/>
              <a:t>ASB Advisor</a:t>
            </a:r>
          </a:p>
          <a:p>
            <a:r>
              <a:rPr lang="en-US" sz="2400" dirty="0" smtClean="0"/>
              <a:t>Temecula Middle School</a:t>
            </a:r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058701">
            <a:off x="4622686" y="4470496"/>
            <a:ext cx="4057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Tara Fry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ASB Advisor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James L. Day Middle School</a:t>
            </a:r>
          </a:p>
          <a:p>
            <a:pPr algn="ctr"/>
            <a:endParaRPr lang="en-US" sz="2400" dirty="0"/>
          </a:p>
        </p:txBody>
      </p:sp>
      <p:pic>
        <p:nvPicPr>
          <p:cNvPr id="5" name="Picture 4" descr="The Crazy Computer Lady!!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52" y="163789"/>
            <a:ext cx="2167255" cy="2588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72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35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9" b="28039"/>
          <a:stretch>
            <a:fillRect/>
          </a:stretch>
        </p:blipFill>
        <p:spPr>
          <a:xfrm>
            <a:off x="0" y="1388095"/>
            <a:ext cx="9144000" cy="50292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824774"/>
            <a:ext cx="7716837" cy="20111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Donations Drive</a:t>
            </a:r>
            <a:br>
              <a:rPr lang="en-US" dirty="0" smtClean="0"/>
            </a:br>
            <a:r>
              <a:rPr lang="en-US" dirty="0" smtClean="0"/>
              <a:t>“It’s harder to say no to the cute kid”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Student run</a:t>
            </a:r>
          </a:p>
          <a:p>
            <a:r>
              <a:rPr lang="en-US" dirty="0" smtClean="0"/>
              <a:t>Students plan an “ATTACK” on the local businesses and franchises</a:t>
            </a:r>
          </a:p>
          <a:p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Whiteboard</a:t>
            </a:r>
          </a:p>
          <a:p>
            <a:pPr lvl="1"/>
            <a:r>
              <a:rPr lang="en-US" dirty="0" smtClean="0"/>
              <a:t>Script</a:t>
            </a:r>
          </a:p>
          <a:p>
            <a:pPr lvl="1"/>
            <a:r>
              <a:rPr lang="en-US" dirty="0" smtClean="0"/>
              <a:t>Letter from Advisor explaining what the donated items will be used for</a:t>
            </a:r>
          </a:p>
          <a:p>
            <a:pPr lvl="1"/>
            <a:r>
              <a:rPr lang="en-US" dirty="0" smtClean="0"/>
              <a:t>Letter from District for tax purposes.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High Schools</a:t>
            </a:r>
          </a:p>
          <a:p>
            <a:pPr lvl="1"/>
            <a:r>
              <a:rPr lang="en-US" dirty="0" smtClean="0"/>
              <a:t>Ask your high school ASB Director to help</a:t>
            </a:r>
          </a:p>
          <a:p>
            <a:r>
              <a:rPr lang="en-US" dirty="0" smtClean="0"/>
              <a:t>CADA</a:t>
            </a:r>
          </a:p>
          <a:p>
            <a:pPr lvl="1"/>
            <a:r>
              <a:rPr lang="en-US" dirty="0" smtClean="0"/>
              <a:t>Look for regional and area conferences</a:t>
            </a:r>
          </a:p>
          <a:p>
            <a:r>
              <a:rPr lang="en-US" dirty="0" smtClean="0"/>
              <a:t>CARE Conference </a:t>
            </a:r>
          </a:p>
          <a:p>
            <a:pPr lvl="1"/>
            <a:r>
              <a:rPr lang="en-US" dirty="0" smtClean="0"/>
              <a:t>Regional Conferences </a:t>
            </a:r>
          </a:p>
          <a:p>
            <a:r>
              <a:rPr lang="en-US" dirty="0" smtClean="0"/>
              <a:t>CASL</a:t>
            </a:r>
          </a:p>
          <a:p>
            <a:pPr lvl="1"/>
            <a:r>
              <a:rPr lang="en-US" dirty="0" smtClean="0"/>
              <a:t>Area conferences &amp; Summer Camp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IMG_06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b="10959"/>
          <a:stretch>
            <a:fillRect/>
          </a:stretch>
        </p:blipFill>
        <p:spPr>
          <a:xfrm>
            <a:off x="302603" y="2639278"/>
            <a:ext cx="8565945" cy="376152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544"/>
            <a:ext cx="8229600" cy="17378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Elementary </a:t>
            </a:r>
            <a:br>
              <a:rPr lang="en-US" dirty="0" smtClean="0"/>
            </a:br>
            <a:r>
              <a:rPr lang="en-US" dirty="0" smtClean="0"/>
              <a:t>Leadership 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4287"/>
            <a:ext cx="8229600" cy="4113713"/>
          </a:xfrm>
        </p:spPr>
        <p:txBody>
          <a:bodyPr/>
          <a:lstStyle/>
          <a:p>
            <a:r>
              <a:rPr lang="en-US" dirty="0" smtClean="0"/>
              <a:t>Have your ASB students create a mini-conference for “feeder” elementary schools in your district or outlining districts</a:t>
            </a:r>
          </a:p>
          <a:p>
            <a:r>
              <a:rPr lang="en-US" dirty="0" smtClean="0"/>
              <a:t>1 ½ - 2 hours MAX </a:t>
            </a:r>
            <a:endParaRPr lang="en-US" dirty="0"/>
          </a:p>
          <a:p>
            <a:r>
              <a:rPr lang="en-US" dirty="0" smtClean="0"/>
              <a:t>Leadership Rotations</a:t>
            </a:r>
            <a:endParaRPr lang="en-US" dirty="0"/>
          </a:p>
          <a:p>
            <a:r>
              <a:rPr lang="en-US" dirty="0" smtClean="0"/>
              <a:t>Student created </a:t>
            </a:r>
            <a:r>
              <a:rPr lang="en-US" dirty="0" err="1" smtClean="0"/>
              <a:t>Powerpoint</a:t>
            </a:r>
            <a:r>
              <a:rPr lang="en-US" dirty="0" smtClean="0"/>
              <a:t> Presentation on Leadership.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August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2835895"/>
            <a:ext cx="7716838" cy="3581400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3100" dirty="0" smtClean="0"/>
              <a:t>1</a:t>
            </a:r>
            <a:r>
              <a:rPr lang="en-US" sz="3100" baseline="30000" dirty="0" smtClean="0"/>
              <a:t>st</a:t>
            </a:r>
            <a:r>
              <a:rPr lang="en-US" sz="3100" dirty="0" smtClean="0"/>
              <a:t> Day</a:t>
            </a:r>
          </a:p>
          <a:p>
            <a:pPr lvl="2"/>
            <a:r>
              <a:rPr lang="en-US" sz="3100" dirty="0" smtClean="0"/>
              <a:t>ASB Students wear their shirts &amp; greet students as they come onto campus</a:t>
            </a:r>
          </a:p>
          <a:p>
            <a:pPr lvl="1"/>
            <a:r>
              <a:rPr lang="en-US" sz="3100" dirty="0" smtClean="0"/>
              <a:t>Welcome Party/Dance</a:t>
            </a:r>
          </a:p>
          <a:p>
            <a:pPr lvl="2"/>
            <a:r>
              <a:rPr lang="en-US" sz="3100" dirty="0" smtClean="0"/>
              <a:t>6</a:t>
            </a:r>
            <a:r>
              <a:rPr lang="en-US" sz="3100" baseline="30000" dirty="0" smtClean="0"/>
              <a:t>th</a:t>
            </a:r>
            <a:r>
              <a:rPr lang="en-US" sz="3100" dirty="0" smtClean="0"/>
              <a:t> grade only</a:t>
            </a:r>
          </a:p>
          <a:p>
            <a:pPr lvl="1"/>
            <a:r>
              <a:rPr lang="en-US" sz="3100" dirty="0" smtClean="0"/>
              <a:t>Spirit Fridays!</a:t>
            </a:r>
          </a:p>
          <a:p>
            <a:pPr lvl="2"/>
            <a:r>
              <a:rPr lang="en-US" sz="3100" dirty="0" smtClean="0"/>
              <a:t>Grade level shirts</a:t>
            </a:r>
          </a:p>
          <a:p>
            <a:pPr lvl="1"/>
            <a:r>
              <a:rPr lang="en-US" sz="3100" dirty="0" smtClean="0"/>
              <a:t>Club Wednesdays</a:t>
            </a:r>
          </a:p>
          <a:p>
            <a:pPr lvl="2"/>
            <a:r>
              <a:rPr lang="en-US" sz="3100" dirty="0" smtClean="0"/>
              <a:t>Students wear club shirts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655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0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9" b="20719"/>
          <a:stretch>
            <a:fillRect/>
          </a:stretch>
        </p:blipFill>
        <p:spPr>
          <a:xfrm>
            <a:off x="37879" y="1765016"/>
            <a:ext cx="8940337" cy="392592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5907"/>
            <a:ext cx="8229600" cy="175430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September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0215"/>
            <a:ext cx="8229600" cy="329896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4000" dirty="0" smtClean="0"/>
              <a:t>Donations Drive</a:t>
            </a:r>
          </a:p>
          <a:p>
            <a:pPr lvl="1"/>
            <a:r>
              <a:rPr lang="en-US" sz="4000" dirty="0" smtClean="0"/>
              <a:t>Fund-raiser</a:t>
            </a:r>
          </a:p>
          <a:p>
            <a:pPr lvl="1"/>
            <a:r>
              <a:rPr lang="en-US" sz="4000" dirty="0" smtClean="0"/>
              <a:t>Because Nice Matters Week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1250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SC_807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4" b="16844"/>
          <a:stretch>
            <a:fillRect/>
          </a:stretch>
        </p:blipFill>
        <p:spPr>
          <a:xfrm>
            <a:off x="-52922" y="1549247"/>
            <a:ext cx="9196922" cy="40386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4080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660" y="1176534"/>
            <a:ext cx="8229600" cy="180379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October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125"/>
            <a:ext cx="8229600" cy="2926038"/>
          </a:xfrm>
        </p:spPr>
        <p:txBody>
          <a:bodyPr>
            <a:normAutofit/>
          </a:bodyPr>
          <a:lstStyle/>
          <a:p>
            <a:pPr lvl="1"/>
            <a:r>
              <a:rPr lang="en-US" sz="4000" dirty="0" smtClean="0"/>
              <a:t>Pink Day</a:t>
            </a:r>
          </a:p>
          <a:p>
            <a:pPr lvl="1"/>
            <a:r>
              <a:rPr lang="en-US" sz="4000" dirty="0" smtClean="0"/>
              <a:t>Red Ribbon Week</a:t>
            </a:r>
          </a:p>
          <a:p>
            <a:pPr lvl="1"/>
            <a:r>
              <a:rPr lang="en-US" sz="4000" dirty="0" smtClean="0"/>
              <a:t>“Feeder” High School(s) Homecoming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Things First!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Find a partner in crime!</a:t>
            </a:r>
          </a:p>
          <a:p>
            <a:r>
              <a:rPr lang="en-US" dirty="0" smtClean="0"/>
              <a:t>Build a positive relationship with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your Administration &amp; Staff</a:t>
            </a:r>
          </a:p>
          <a:p>
            <a:r>
              <a:rPr lang="en-US" dirty="0" smtClean="0"/>
              <a:t>Build a relationship with your “Feeder” high school(s) &amp; elementary schools</a:t>
            </a:r>
          </a:p>
          <a:p>
            <a:r>
              <a:rPr lang="en-US" dirty="0" smtClean="0"/>
              <a:t>Work with advisors w/in &amp; w/o of your District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REMIND.com</a:t>
            </a:r>
            <a:r>
              <a:rPr lang="en-US" dirty="0" smtClean="0"/>
              <a:t> &amp; Social Media</a:t>
            </a:r>
            <a:endParaRPr lang="en-US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76" y="274638"/>
            <a:ext cx="1885857" cy="2640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4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0" accel="100000" fill="hold">
                                          <p:stCondLst>
                                            <p:cond delay="23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6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34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60" accel="100000" fill="hold">
                                          <p:stCondLst>
                                            <p:cond delay="23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6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6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34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60" accel="100000" fill="hold">
                                          <p:stCondLst>
                                            <p:cond delay="23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6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6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34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60" accel="100000" fill="hold">
                                          <p:stCondLst>
                                            <p:cond delay="23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6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6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34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60" accel="100000" fill="hold">
                                          <p:stCondLst>
                                            <p:cond delay="23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6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6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34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60" accel="100000" fill="hold">
                                          <p:stCondLst>
                                            <p:cond delay="23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99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 b="17059"/>
          <a:stretch>
            <a:fillRect/>
          </a:stretch>
        </p:blipFill>
        <p:spPr>
          <a:xfrm>
            <a:off x="58390" y="1371600"/>
            <a:ext cx="9084959" cy="398943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0773"/>
            <a:ext cx="8229600" cy="14738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Getting Over the</a:t>
            </a:r>
            <a:br>
              <a:rPr lang="en-US" dirty="0" smtClean="0"/>
            </a:br>
            <a:r>
              <a:rPr lang="en-US" dirty="0" smtClean="0"/>
              <a:t> Mid-Year Slump!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4324"/>
            <a:ext cx="8229600" cy="365183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5400" dirty="0"/>
              <a:t>Just when you thought you could breathe!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November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3600" dirty="0"/>
              <a:t>Canned Food Drive</a:t>
            </a:r>
          </a:p>
          <a:p>
            <a:pPr lvl="2"/>
            <a:r>
              <a:rPr lang="en-US" sz="3600" dirty="0"/>
              <a:t>THE HUNGER GAMES</a:t>
            </a:r>
          </a:p>
          <a:p>
            <a:pPr lvl="1"/>
            <a:r>
              <a:rPr lang="en-US" sz="3600" dirty="0"/>
              <a:t>Frozen Turkey Bowling</a:t>
            </a:r>
          </a:p>
          <a:p>
            <a:pPr lvl="1"/>
            <a:r>
              <a:rPr lang="en-US" sz="3600" dirty="0"/>
              <a:t>Day of Gratitude</a:t>
            </a:r>
          </a:p>
          <a:p>
            <a:pPr lvl="1"/>
            <a:r>
              <a:rPr lang="en-US" sz="3600" dirty="0"/>
              <a:t>National Donut Day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47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9" b="20719"/>
          <a:stretch>
            <a:fillRect/>
          </a:stretch>
        </p:blipFill>
        <p:spPr>
          <a:xfrm>
            <a:off x="-54302" y="1371600"/>
            <a:ext cx="9235216" cy="405541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December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1"/>
            <a:r>
              <a:rPr lang="en-US" sz="3600" dirty="0" smtClean="0"/>
              <a:t>Holiday Spirit Week</a:t>
            </a:r>
          </a:p>
          <a:p>
            <a:pPr lvl="2"/>
            <a:r>
              <a:rPr lang="en-US" sz="3600" dirty="0" smtClean="0"/>
              <a:t>Pick a theme and have a blast!</a:t>
            </a:r>
          </a:p>
          <a:p>
            <a:pPr lvl="3"/>
            <a:r>
              <a:rPr lang="en-US" sz="3600" dirty="0" smtClean="0"/>
              <a:t>Star Wars</a:t>
            </a:r>
          </a:p>
          <a:p>
            <a:pPr lvl="3"/>
            <a:r>
              <a:rPr lang="en-US" sz="3600" dirty="0" smtClean="0"/>
              <a:t>Frozen</a:t>
            </a:r>
          </a:p>
          <a:p>
            <a:pPr lvl="3"/>
            <a:r>
              <a:rPr lang="en-US" sz="3600" dirty="0" smtClean="0"/>
              <a:t>Elf</a:t>
            </a:r>
          </a:p>
          <a:p>
            <a:pPr lvl="1"/>
            <a:r>
              <a:rPr lang="en-US" sz="3600" dirty="0" smtClean="0"/>
              <a:t>Reindeer Races</a:t>
            </a:r>
          </a:p>
          <a:p>
            <a:pPr lvl="1"/>
            <a:r>
              <a:rPr lang="en-US" sz="3600" dirty="0" smtClean="0"/>
              <a:t>Polar Express</a:t>
            </a:r>
          </a:p>
          <a:p>
            <a:pPr lvl="1"/>
            <a:r>
              <a:rPr lang="en-US" sz="3600" dirty="0" smtClean="0"/>
              <a:t>Wrap a Teacher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993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b="17075"/>
          <a:stretch/>
        </p:blipFill>
        <p:spPr>
          <a:xfrm>
            <a:off x="-1442" y="1511300"/>
            <a:ext cx="9144987" cy="401468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996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08" r="-25908"/>
          <a:stretch>
            <a:fillRect/>
          </a:stretch>
        </p:blipFill>
        <p:spPr>
          <a:xfrm>
            <a:off x="-2210230" y="1125070"/>
            <a:ext cx="13303971" cy="584210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January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9250" lvl="1" indent="0">
              <a:buNone/>
            </a:pPr>
            <a:r>
              <a:rPr lang="en-US" sz="2800" dirty="0" smtClean="0"/>
              <a:t>Talent </a:t>
            </a:r>
            <a:r>
              <a:rPr lang="en-US" sz="2800" dirty="0"/>
              <a:t>Show</a:t>
            </a:r>
          </a:p>
          <a:p>
            <a:pPr lvl="2"/>
            <a:r>
              <a:rPr lang="en-US" sz="2800" dirty="0"/>
              <a:t>Student run </a:t>
            </a:r>
          </a:p>
          <a:p>
            <a:pPr lvl="2"/>
            <a:r>
              <a:rPr lang="en-US" sz="2800" dirty="0"/>
              <a:t>Involve multiple clubs on campus</a:t>
            </a:r>
          </a:p>
          <a:p>
            <a:pPr lvl="2"/>
            <a:r>
              <a:rPr lang="en-US" sz="2800" dirty="0"/>
              <a:t>Closing Number</a:t>
            </a:r>
          </a:p>
          <a:p>
            <a:pPr marL="349250" lvl="1" indent="0">
              <a:buNone/>
            </a:pPr>
            <a:r>
              <a:rPr lang="en-US" sz="2800" dirty="0"/>
              <a:t>Spirit Week</a:t>
            </a:r>
          </a:p>
          <a:p>
            <a:pPr lvl="2"/>
            <a:r>
              <a:rPr lang="en-US" sz="2800" dirty="0"/>
              <a:t>Pick a theme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4364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3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9" b="20719"/>
          <a:stretch>
            <a:fillRect/>
          </a:stretch>
        </p:blipFill>
        <p:spPr>
          <a:xfrm>
            <a:off x="247415" y="1154684"/>
            <a:ext cx="8626492" cy="524611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ctr"/>
            <a:r>
              <a:rPr lang="en-US" sz="4200" dirty="0" smtClean="0">
                <a:solidFill>
                  <a:schemeClr val="bg1"/>
                </a:solidFill>
              </a:rPr>
              <a:t>February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2819400"/>
            <a:ext cx="7716838" cy="35814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Random Acts of Kindness Calendar</a:t>
            </a:r>
          </a:p>
          <a:p>
            <a:pPr lvl="1"/>
            <a:r>
              <a:rPr lang="en-US" sz="2800" dirty="0" smtClean="0"/>
              <a:t>National Counselor Appreciation Week</a:t>
            </a:r>
          </a:p>
          <a:p>
            <a:pPr lvl="1"/>
            <a:r>
              <a:rPr lang="en-US" sz="2800" dirty="0" smtClean="0"/>
              <a:t>College Awareness Month</a:t>
            </a:r>
          </a:p>
          <a:p>
            <a:pPr lvl="1"/>
            <a:r>
              <a:rPr lang="en-US" sz="2800" dirty="0" smtClean="0"/>
              <a:t>Super Bowl Friday</a:t>
            </a:r>
          </a:p>
          <a:p>
            <a:pPr lvl="1"/>
            <a:r>
              <a:rPr lang="en-US" sz="2800" dirty="0" smtClean="0"/>
              <a:t>Red Day!</a:t>
            </a:r>
          </a:p>
          <a:p>
            <a:pPr lvl="1"/>
            <a:r>
              <a:rPr lang="en-US" sz="2800" dirty="0" smtClean="0"/>
              <a:t>Valentine’s Grams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768"/>
            <a:ext cx="8229600" cy="880046"/>
          </a:xfrm>
        </p:spPr>
        <p:txBody>
          <a:bodyPr/>
          <a:lstStyle/>
          <a:p>
            <a:pPr algn="ctr"/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146"/>
            <a:ext cx="8229600" cy="4882528"/>
          </a:xfrm>
        </p:spPr>
        <p:txBody>
          <a:bodyPr/>
          <a:lstStyle/>
          <a:p>
            <a:r>
              <a:rPr lang="en-US" dirty="0" smtClean="0"/>
              <a:t>Beg, borrow &amp; steal ideas that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might work at your site.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“Smart people borrow…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genius’s steal” – T.S. Elliott </a:t>
            </a:r>
          </a:p>
          <a:p>
            <a:r>
              <a:rPr lang="en-US" dirty="0" smtClean="0"/>
              <a:t>Develop relationships with vendors who will go above &amp; beyond to help.</a:t>
            </a:r>
          </a:p>
          <a:p>
            <a:r>
              <a:rPr lang="en-US" dirty="0" smtClean="0"/>
              <a:t>LEADERSHIP HANDBOOK for every ASB member</a:t>
            </a:r>
          </a:p>
          <a:p>
            <a:r>
              <a:rPr lang="en-US" dirty="0" smtClean="0"/>
              <a:t>Stay ORGANIZED</a:t>
            </a:r>
            <a:endParaRPr lang="en-US" dirty="0"/>
          </a:p>
        </p:txBody>
      </p:sp>
      <p:pic>
        <p:nvPicPr>
          <p:cNvPr id="4" name="Picture 3" descr="Einstein_ton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57" y="856791"/>
            <a:ext cx="2190750" cy="27241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9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63" r="-63863"/>
          <a:stretch>
            <a:fillRect/>
          </a:stretch>
        </p:blipFill>
        <p:spPr>
          <a:xfrm>
            <a:off x="-3156660" y="1"/>
            <a:ext cx="15617413" cy="6858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037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322" y="1371600"/>
            <a:ext cx="7918303" cy="1447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2868885"/>
            <a:ext cx="7716838" cy="34158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3200" dirty="0" err="1" smtClean="0"/>
              <a:t>Dodgeball</a:t>
            </a:r>
            <a:r>
              <a:rPr lang="en-US" sz="3200" dirty="0" smtClean="0"/>
              <a:t> tournament</a:t>
            </a:r>
          </a:p>
          <a:p>
            <a:pPr lvl="1"/>
            <a:r>
              <a:rPr lang="en-US" sz="3200" dirty="0" smtClean="0"/>
              <a:t>Color Wars Grade level competition</a:t>
            </a:r>
          </a:p>
          <a:p>
            <a:pPr lvl="1"/>
            <a:r>
              <a:rPr lang="en-US" sz="3200" dirty="0" smtClean="0"/>
              <a:t>Easter Egg Hunt on Campus</a:t>
            </a:r>
          </a:p>
          <a:p>
            <a:pPr lvl="2"/>
            <a:r>
              <a:rPr lang="en-US" sz="3200" dirty="0" smtClean="0"/>
              <a:t>Golden Egg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5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51" r="-17151"/>
          <a:stretch>
            <a:fillRect/>
          </a:stretch>
        </p:blipFill>
        <p:spPr>
          <a:xfrm>
            <a:off x="-1360806" y="1322113"/>
            <a:ext cx="12011229" cy="527443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Ending the Year on Top!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784" b="20092"/>
          <a:stretch/>
        </p:blipFill>
        <p:spPr>
          <a:xfrm>
            <a:off x="712788" y="2260600"/>
            <a:ext cx="7716837" cy="498157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340"/>
            <a:ext cx="8229600" cy="14573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58728"/>
            <a:ext cx="8229600" cy="3998245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“</a:t>
            </a:r>
            <a:r>
              <a:rPr lang="en-US" sz="2800" dirty="0" smtClean="0"/>
              <a:t>Smarty Pants” or “GENIUS” Day </a:t>
            </a:r>
          </a:p>
          <a:p>
            <a:pPr lvl="2"/>
            <a:r>
              <a:rPr lang="en-US" sz="2800" dirty="0" smtClean="0"/>
              <a:t>To kick off CAASPP Testing</a:t>
            </a:r>
          </a:p>
          <a:p>
            <a:pPr lvl="2"/>
            <a:r>
              <a:rPr lang="en-US" sz="2800" dirty="0" smtClean="0"/>
              <a:t>All students get </a:t>
            </a:r>
            <a:r>
              <a:rPr lang="en-US" sz="2800" dirty="0" err="1" smtClean="0"/>
              <a:t>Smarties</a:t>
            </a:r>
            <a:endParaRPr lang="en-US" sz="2800" dirty="0" smtClean="0"/>
          </a:p>
          <a:p>
            <a:pPr lvl="2"/>
            <a:r>
              <a:rPr lang="en-US" sz="2800" dirty="0" smtClean="0"/>
              <a:t>Posters for CAASPP Testing</a:t>
            </a:r>
          </a:p>
          <a:p>
            <a:pPr lvl="1"/>
            <a:r>
              <a:rPr lang="en-US" sz="2800" dirty="0" smtClean="0"/>
              <a:t>Select new ASB members for the next school year</a:t>
            </a:r>
          </a:p>
          <a:p>
            <a:pPr lvl="1"/>
            <a:r>
              <a:rPr lang="en-US" sz="2800" dirty="0" smtClean="0"/>
              <a:t>Administrative Assistance Appreciation Day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4267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313"/>
            <a:ext cx="8229600" cy="13255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/>
              <a:t>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Orientation</a:t>
            </a:r>
          </a:p>
          <a:p>
            <a:pPr lvl="1"/>
            <a:r>
              <a:rPr lang="en-US" sz="2800" dirty="0" smtClean="0"/>
              <a:t>Teacher Appreciation Week</a:t>
            </a:r>
          </a:p>
          <a:p>
            <a:pPr lvl="1"/>
            <a:r>
              <a:rPr lang="en-US" sz="2800" dirty="0" smtClean="0"/>
              <a:t>Principal Appreciation Day</a:t>
            </a:r>
          </a:p>
          <a:p>
            <a:pPr lvl="1"/>
            <a:r>
              <a:rPr lang="en-US" sz="2800" dirty="0" smtClean="0"/>
              <a:t>Order supplies for Spirit Packs &amp; ASB</a:t>
            </a:r>
          </a:p>
          <a:p>
            <a:pPr lvl="1"/>
            <a:r>
              <a:rPr lang="en-US" sz="2800" dirty="0" smtClean="0"/>
              <a:t>Canned Food Drive</a:t>
            </a:r>
          </a:p>
          <a:p>
            <a:pPr lvl="2"/>
            <a:r>
              <a:rPr lang="en-US" sz="2800" dirty="0" smtClean="0"/>
              <a:t>The Great Middle School Food Fight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97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08" r="-25908"/>
          <a:stretch>
            <a:fillRect/>
          </a:stretch>
        </p:blipFill>
        <p:spPr>
          <a:xfrm>
            <a:off x="-2131564" y="1006225"/>
            <a:ext cx="13325983" cy="585177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TMS Teacher </a:t>
            </a:r>
            <a:br>
              <a:rPr lang="en-US" b="1" dirty="0" smtClean="0"/>
            </a:br>
            <a:r>
              <a:rPr lang="en-US" b="1" dirty="0" smtClean="0"/>
              <a:t>Appreciation Week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Monday, May 4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– Wear your Favorite Teacher’s color (Look for sign on Teacher’s whiteboard for information)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Tuesday, May 5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– Bring a special note, poem or card for your teacher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Wednesday, May 6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– Bring your teacher a flower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Thursday, May 7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– Bring your teacher a school supply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Friday, May 8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– Bring your teacher their favorite candy bar (</a:t>
            </a:r>
            <a:r>
              <a:rPr lang="en-US" sz="2400" b="1" dirty="0">
                <a:solidFill>
                  <a:schemeClr val="bg1"/>
                </a:solidFill>
              </a:rPr>
              <a:t>Look for sign on Teacher’s whiteboard for information)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54" y="1445817"/>
            <a:ext cx="8229600" cy="13255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June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2600" dirty="0" smtClean="0"/>
              <a:t>Outgoing ASB members plan MINI-Retreat for August</a:t>
            </a:r>
          </a:p>
          <a:p>
            <a:pPr lvl="1"/>
            <a:r>
              <a:rPr lang="en-US" sz="2600" dirty="0" smtClean="0"/>
              <a:t>Send Leadership Handbook to be printed &amp; bound</a:t>
            </a:r>
          </a:p>
          <a:p>
            <a:pPr lvl="1"/>
            <a:r>
              <a:rPr lang="en-US" sz="2600" dirty="0" smtClean="0"/>
              <a:t>Invite new 6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Grade Level Representatives for a quick 45 minute meet </a:t>
            </a:r>
            <a:r>
              <a:rPr lang="en-US" sz="2600" dirty="0"/>
              <a:t>&amp;</a:t>
            </a:r>
            <a:r>
              <a:rPr lang="en-US" sz="2600" dirty="0" smtClean="0"/>
              <a:t> greet!</a:t>
            </a:r>
          </a:p>
          <a:p>
            <a:pPr lvl="1"/>
            <a:r>
              <a:rPr lang="en-US" sz="2600" dirty="0" smtClean="0"/>
              <a:t>ASB Party!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687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022720"/>
            <a:ext cx="7716837" cy="1989422"/>
          </a:xfrm>
        </p:spPr>
        <p:txBody>
          <a:bodyPr/>
          <a:lstStyle/>
          <a:p>
            <a:pPr algn="ctr"/>
            <a:r>
              <a:rPr lang="en-US" dirty="0" smtClean="0"/>
              <a:t>You did it!</a:t>
            </a:r>
            <a:br>
              <a:rPr lang="en-US" dirty="0" smtClean="0"/>
            </a:br>
            <a:r>
              <a:rPr lang="en-US" dirty="0" smtClean="0"/>
              <a:t>You’re completely sane, like us!</a:t>
            </a:r>
            <a:endParaRPr lang="en-US" dirty="0"/>
          </a:p>
        </p:txBody>
      </p:sp>
      <p:pic>
        <p:nvPicPr>
          <p:cNvPr id="4" name="Content Placeholder 3" descr="IMG_04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5" b="28185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0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Mini-retreat</a:t>
            </a:r>
          </a:p>
          <a:p>
            <a:pPr lvl="1"/>
            <a:r>
              <a:rPr lang="en-US" dirty="0" smtClean="0"/>
              <a:t>ASB Alumni run</a:t>
            </a:r>
          </a:p>
          <a:p>
            <a:pPr lvl="1"/>
            <a:r>
              <a:rPr lang="en-US" dirty="0" smtClean="0"/>
              <a:t>Held before class schedule distribution</a:t>
            </a:r>
          </a:p>
          <a:p>
            <a:pPr lvl="1"/>
            <a:r>
              <a:rPr lang="en-US" dirty="0" smtClean="0"/>
              <a:t>Work day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ASB meeting of the year held</a:t>
            </a:r>
          </a:p>
          <a:p>
            <a:pPr lvl="1"/>
            <a:r>
              <a:rPr lang="en-US" dirty="0" smtClean="0"/>
              <a:t>Planned at the end-of-the previous school year</a:t>
            </a:r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567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Starting the School Year off with a Bang!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059" b="1705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Buy-In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Staff Meeting of the year</a:t>
            </a:r>
          </a:p>
          <a:p>
            <a:pPr lvl="1"/>
            <a:r>
              <a:rPr lang="en-US" dirty="0" smtClean="0"/>
              <a:t>Be brief</a:t>
            </a:r>
          </a:p>
          <a:p>
            <a:pPr lvl="1"/>
            <a:r>
              <a:rPr lang="en-US" dirty="0" smtClean="0"/>
              <a:t>Simple competition with prizes</a:t>
            </a:r>
          </a:p>
          <a:p>
            <a:pPr lvl="1"/>
            <a:r>
              <a:rPr lang="en-US" dirty="0" smtClean="0"/>
              <a:t>Welcome bags for new teachers &amp; staff members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54" y="1379838"/>
            <a:ext cx="8229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Fund-Raising Ideas</a:t>
            </a:r>
            <a:br>
              <a:rPr lang="en-US" dirty="0" smtClean="0"/>
            </a:br>
            <a:r>
              <a:rPr lang="en-US" dirty="0" smtClean="0"/>
              <a:t>“THINKING OUTSIDE THE BOX”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Spirit Packs</a:t>
            </a:r>
          </a:p>
          <a:p>
            <a:pPr lvl="1"/>
            <a:r>
              <a:rPr lang="en-US" dirty="0" smtClean="0"/>
              <a:t>Adapt to your site’s demographics</a:t>
            </a:r>
          </a:p>
          <a:p>
            <a:pPr lvl="2"/>
            <a:r>
              <a:rPr lang="en-US" dirty="0" smtClean="0"/>
              <a:t>ASB Activity Sticker</a:t>
            </a:r>
          </a:p>
          <a:p>
            <a:pPr lvl="2"/>
            <a:r>
              <a:rPr lang="en-US" dirty="0" smtClean="0"/>
              <a:t>Discounted Yearbook</a:t>
            </a:r>
          </a:p>
          <a:p>
            <a:pPr lvl="2"/>
            <a:r>
              <a:rPr lang="en-US" dirty="0" smtClean="0"/>
              <a:t>Spirit Shirt</a:t>
            </a:r>
          </a:p>
          <a:p>
            <a:pPr lvl="2"/>
            <a:r>
              <a:rPr lang="en-US" dirty="0" smtClean="0"/>
              <a:t>Spirit Socks</a:t>
            </a:r>
          </a:p>
          <a:p>
            <a:pPr lvl="2"/>
            <a:r>
              <a:rPr lang="en-US" dirty="0" smtClean="0"/>
              <a:t>Felt Pennant</a:t>
            </a:r>
          </a:p>
          <a:p>
            <a:pPr lvl="2"/>
            <a:r>
              <a:rPr lang="en-US" dirty="0" smtClean="0"/>
              <a:t>Lanyard w/ plastic ID card holder</a:t>
            </a:r>
          </a:p>
          <a:p>
            <a:pPr lvl="2"/>
            <a:r>
              <a:rPr lang="en-US" dirty="0" smtClean="0"/>
              <a:t>Water bottle</a:t>
            </a:r>
          </a:p>
          <a:p>
            <a:pPr lvl="3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llSizeRender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5863601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 Raising Ideas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Color Run</a:t>
            </a:r>
          </a:p>
          <a:p>
            <a:pPr lvl="1"/>
            <a:r>
              <a:rPr lang="en-US" dirty="0" smtClean="0"/>
              <a:t>Find a company you can trust &amp; will work with your sites unique challenges</a:t>
            </a:r>
          </a:p>
          <a:p>
            <a:pPr lvl="1"/>
            <a:r>
              <a:rPr lang="en-US" dirty="0" smtClean="0"/>
              <a:t>Run as an entire school</a:t>
            </a:r>
          </a:p>
          <a:p>
            <a:pPr lvl="2"/>
            <a:r>
              <a:rPr lang="en-US" dirty="0" smtClean="0"/>
              <a:t>Extended Advisement</a:t>
            </a:r>
          </a:p>
          <a:p>
            <a:pPr lvl="2"/>
            <a:r>
              <a:rPr lang="en-US" dirty="0" smtClean="0"/>
              <a:t>Non-toxic</a:t>
            </a:r>
          </a:p>
          <a:p>
            <a:pPr lvl="2"/>
            <a:r>
              <a:rPr lang="en-US" dirty="0" smtClean="0"/>
              <a:t>Leaf Blowers</a:t>
            </a:r>
          </a:p>
          <a:p>
            <a:r>
              <a:rPr lang="en-US" dirty="0" err="1" smtClean="0"/>
              <a:t>AnyThon</a:t>
            </a:r>
            <a:endParaRPr lang="en-US" dirty="0" smtClean="0"/>
          </a:p>
          <a:p>
            <a:pPr lvl="1"/>
            <a:r>
              <a:rPr lang="en-US" dirty="0" smtClean="0"/>
              <a:t>New company that will provide support for any type of “</a:t>
            </a:r>
            <a:r>
              <a:rPr lang="en-US" dirty="0" err="1" smtClean="0"/>
              <a:t>athon</a:t>
            </a:r>
            <a:r>
              <a:rPr lang="en-US" dirty="0" smtClean="0"/>
              <a:t>” you can think of</a:t>
            </a:r>
          </a:p>
          <a:p>
            <a:pPr lvl="1"/>
            <a:r>
              <a:rPr lang="en-US" dirty="0" err="1" smtClean="0"/>
              <a:t>www.anython.com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Pulsipher/Fry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34470</TotalTime>
  <Words>844</Words>
  <Application>Microsoft Macintosh PowerPoint</Application>
  <PresentationFormat>On-screen Show (4:3)</PresentationFormat>
  <Paragraphs>199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Sky</vt:lpstr>
      <vt:lpstr>Surviving  Middle School Madness</vt:lpstr>
      <vt:lpstr>First Things First! </vt:lpstr>
      <vt:lpstr>Cont.</vt:lpstr>
      <vt:lpstr>Cont.</vt:lpstr>
      <vt:lpstr>Starting the School Year off with a Bang! </vt:lpstr>
      <vt:lpstr>Staff Buy-In</vt:lpstr>
      <vt:lpstr>Fund-Raising Ideas “THINKING OUTSIDE THE BOX”</vt:lpstr>
      <vt:lpstr>PowerPoint Presentation</vt:lpstr>
      <vt:lpstr>Fund Raising Ideas (cont.)</vt:lpstr>
      <vt:lpstr>PowerPoint Presentation</vt:lpstr>
      <vt:lpstr>Donations Drive “It’s harder to say no to the cute kid”</vt:lpstr>
      <vt:lpstr>Leadership Conferences</vt:lpstr>
      <vt:lpstr>PowerPoint Presentation</vt:lpstr>
      <vt:lpstr>Elementary  Leadership Conferences</vt:lpstr>
      <vt:lpstr>August</vt:lpstr>
      <vt:lpstr>PowerPoint Presentation</vt:lpstr>
      <vt:lpstr>September</vt:lpstr>
      <vt:lpstr>PowerPoint Presentation</vt:lpstr>
      <vt:lpstr>October</vt:lpstr>
      <vt:lpstr>PowerPoint Presentation</vt:lpstr>
      <vt:lpstr>Getting Over the  Mid-Year Slump! </vt:lpstr>
      <vt:lpstr>November</vt:lpstr>
      <vt:lpstr>PowerPoint Presentation</vt:lpstr>
      <vt:lpstr>December</vt:lpstr>
      <vt:lpstr>PowerPoint Presentation</vt:lpstr>
      <vt:lpstr>PowerPoint Presentation</vt:lpstr>
      <vt:lpstr>January</vt:lpstr>
      <vt:lpstr>PowerPoint Presentation</vt:lpstr>
      <vt:lpstr>February</vt:lpstr>
      <vt:lpstr>PowerPoint Presentation</vt:lpstr>
      <vt:lpstr>March</vt:lpstr>
      <vt:lpstr>PowerPoint Presentation</vt:lpstr>
      <vt:lpstr>Ending the Year on Top!</vt:lpstr>
      <vt:lpstr>April</vt:lpstr>
      <vt:lpstr>May</vt:lpstr>
      <vt:lpstr>PowerPoint Presentation</vt:lpstr>
      <vt:lpstr>TMS Teacher  Appreciation Week</vt:lpstr>
      <vt:lpstr>June</vt:lpstr>
      <vt:lpstr>You did it! You’re completely sane, like us!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Surviving  Middle School Madness</dc:title>
  <dc:creator>Dilene Pulsipher</dc:creator>
  <cp:lastModifiedBy>Dilene Pulsipher</cp:lastModifiedBy>
  <cp:revision>43</cp:revision>
  <dcterms:created xsi:type="dcterms:W3CDTF">2016-02-06T06:22:48Z</dcterms:created>
  <dcterms:modified xsi:type="dcterms:W3CDTF">2016-03-04T15:41:21Z</dcterms:modified>
</cp:coreProperties>
</file>